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orient="horz" pos="303">
          <p15:clr>
            <a:srgbClr val="A4A3A4"/>
          </p15:clr>
        </p15:guide>
        <p15:guide id="3" pos="5465">
          <p15:clr>
            <a:srgbClr val="A4A3A4"/>
          </p15:clr>
        </p15:guide>
        <p15:guide id="4" pos="317">
          <p15:clr>
            <a:srgbClr val="A4A3A4"/>
          </p15:clr>
        </p15:guide>
        <p15:guide id="5" pos="2767">
          <p15:clr>
            <a:srgbClr val="A4A3A4"/>
          </p15:clr>
        </p15:guide>
        <p15:guide id="6" pos="2880">
          <p15:clr>
            <a:srgbClr val="A4A3A4"/>
          </p15:clr>
        </p15:guide>
        <p15:guide id="7" orient="horz" pos="575">
          <p15:clr>
            <a:srgbClr val="A4A3A4"/>
          </p15:clr>
        </p15:guide>
        <p15:guide id="8" pos="431">
          <p15:clr>
            <a:srgbClr val="A4A3A4"/>
          </p15:clr>
        </p15:guide>
        <p15:guide id="9" orient="horz" pos="1006">
          <p15:clr>
            <a:srgbClr val="A4A3A4"/>
          </p15:clr>
        </p15:guide>
        <p15:guide id="10" pos="635">
          <p15:clr>
            <a:srgbClr val="A4A3A4"/>
          </p15:clr>
        </p15:guide>
        <p15:guide id="11" pos="2993">
          <p15:clr>
            <a:srgbClr val="A4A3A4"/>
          </p15:clr>
        </p15:guide>
        <p15:guide id="12" orient="horz" pos="3070">
          <p15:clr>
            <a:srgbClr val="A4A3A4"/>
          </p15:clr>
        </p15:guide>
        <p15:guide id="13" pos="2358">
          <p15:clr>
            <a:srgbClr val="A4A3A4"/>
          </p15:clr>
        </p15:guide>
        <p15:guide id="14" pos="2562">
          <p15:clr>
            <a:srgbClr val="A4A3A4"/>
          </p15:clr>
        </p15:guide>
        <p15:guide id="15" orient="horz" pos="734">
          <p15:clr>
            <a:srgbClr val="A4A3A4"/>
          </p15:clr>
        </p15:guide>
        <p15:guide id="16" orient="horz" pos="2957">
          <p15:clr>
            <a:srgbClr val="A4A3A4"/>
          </p15:clr>
        </p15:guide>
        <p15:guide id="17" orient="horz" pos="125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7" roundtripDataSignature="AMtx7mgSQOovGS0gTup7P0xAeoKEsHel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0B9B58-8602-4CDA-AD16-5171B3FB2260}">
  <a:tblStyle styleId="{C50B9B58-8602-4CDA-AD16-5171B3FB226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03" orient="horz"/>
        <p:guide pos="5465"/>
        <p:guide pos="317"/>
        <p:guide pos="2767"/>
        <p:guide pos="2880"/>
        <p:guide pos="575" orient="horz"/>
        <p:guide pos="431"/>
        <p:guide pos="1006" orient="horz"/>
        <p:guide pos="635"/>
        <p:guide pos="2993"/>
        <p:guide pos="3070" orient="horz"/>
        <p:guide pos="2358"/>
        <p:guide pos="2562"/>
        <p:guide pos="734" orient="horz"/>
        <p:guide pos="2957" orient="horz"/>
        <p:guide pos="125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LEXICO (OXFORD LANGUAGES). En: https://bit.ly/3hobv3C. Búsqueda: mayo, 2021</a:t>
            </a:r>
            <a:endParaRPr/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ASÍN CALA, Maribel y Daniel FUENTES ALMAGUER. </a:t>
            </a: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“El desarrollo de la profesionalización pedagógica, una reflexión necesaria”. En: </a:t>
            </a:r>
            <a:r>
              <a:rPr i="1"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Revista de Investigación, Formación y Desarrollo,</a:t>
            </a: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vol. 5, N° 3. Guayaquil, 2017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OMC DE ESPAÑA.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Profesión médica. Profesional médico. Profesionalismo médico.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Madrid, 2010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VALIENTE SANDÓ, Pedro.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Concepción sistémica de la superación de los directores de secundaria básica.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Holguín (Cuba), 2001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HAMUI SUTTON, Liz.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Educación Médica y Profesionalismo.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México, 2017.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AGUAYO, Cecilia.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Las Profesiones Modernas: Dilemas del Conocimiento y del Poder. 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Santiago, 2006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LOYOLA, Maurino M.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Las 5 etapas de la vida profesional, ¿en cuál estás tú?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En: https://bit.ly/3ymG8MZ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DRAE. En: https://dle.rae.es/cualidad?m=form. Búsqueda: mayo, 2021. / FERRATER MORA, José.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Diccionario de Filosofía.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Buenos Aires, 1956.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ANÓNIMO. “10 cualidades indispensables para ser un buen profesional”. En: </a:t>
            </a:r>
            <a:r>
              <a:rPr b="0" i="1" lang="es-ES" sz="1200">
                <a:latin typeface="Calibri"/>
                <a:ea typeface="Calibri"/>
                <a:cs typeface="Calibri"/>
                <a:sym typeface="Calibri"/>
              </a:rPr>
              <a:t>América</a:t>
            </a: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s-ES" sz="1200">
                <a:latin typeface="Calibri"/>
                <a:ea typeface="Calibri"/>
                <a:cs typeface="Calibri"/>
                <a:sym typeface="Calibri"/>
              </a:rPr>
              <a:t>Economía</a:t>
            </a: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 (https://bit.ly/2T4Ja8r), 2011.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SIMÓN, Estefanía. "Las 10 cualidades del gran profesional“. En: </a:t>
            </a:r>
            <a:r>
              <a:rPr b="0" i="1" lang="es-ES" sz="1200">
                <a:latin typeface="Calibri"/>
                <a:ea typeface="Calibri"/>
                <a:cs typeface="Calibri"/>
                <a:sym typeface="Calibri"/>
              </a:rPr>
              <a:t>Forbes</a:t>
            </a: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 (https://bit.ly/3ywn3YX), 2014. </a:t>
            </a:r>
            <a:endParaRPr/>
          </a:p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ANÓNIMO. "Las siete cualidades que distinguen a un profesional exitoso de uno común". En: </a:t>
            </a:r>
            <a:r>
              <a:rPr b="0" i="1" lang="es-ES" sz="1200">
                <a:latin typeface="Calibri"/>
                <a:ea typeface="Calibri"/>
                <a:cs typeface="Calibri"/>
                <a:sym typeface="Calibri"/>
              </a:rPr>
              <a:t>Capital</a:t>
            </a: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s-ES" sz="1200">
                <a:latin typeface="Calibri"/>
                <a:ea typeface="Calibri"/>
                <a:cs typeface="Calibri"/>
                <a:sym typeface="Calibri"/>
              </a:rPr>
              <a:t>Humano</a:t>
            </a:r>
            <a:r>
              <a:rPr b="0" i="0" lang="es-ES" sz="1200">
                <a:latin typeface="Calibri"/>
                <a:ea typeface="Calibri"/>
                <a:cs typeface="Calibri"/>
                <a:sym typeface="Calibri"/>
              </a:rPr>
              <a:t> (https://bit.ly/3osp7MS), 2018.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ARANA ERCILLA, Martha. "Los valores en la formación profesional“.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Tabula Rasa,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N° 4. Bogotá, 2006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ACNUR.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humanos: lista de los 7 más importantes. 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En: https://bit.ly/3gTFn7A. Madrid, 2017 </a:t>
            </a:r>
            <a:endParaRPr b="1"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FERNÁNDEZ, Braulio. Competencias en la educación vocacional.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Calidad en la Educación.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N° 27. Santiago, 2019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FERNÁNDEZ, Braulio. Competencias en la educación vocacional.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Calidad en la Educación.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N° 27. Santiago, 2019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FERNÁNDEZ, Braulio. Competencias en la educación vocacional.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Calidad en la Educación.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N° 27. Santiago, 2019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PIERA ORTS, Ana. "Análisis de la formación de las enfermeras".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Cultura de los cuidados,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año II, N° 4. Alicante, 1998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DISCAPNET. “Asociaciones profesionales”. En: https://bit.ly/3oxjA7S. Búsqueda: mayo, 2021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DELPUECHE, Sofía. “Los 10 obstáculos que impiden el desarrollo del talento”.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RRHH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(https://bit.ly/3ypfOl9), 2016. 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17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MEZA LUEZA, Jesús. “Introducción a la Construcción de la Imagen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Perspectivas en Comunicación y Periodismo,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N° 1. México, 2006.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MEZA LUEZA, Jesús. “Introducción a la Construcción de la Imagen Profesional”. En: </a:t>
            </a:r>
            <a:r>
              <a:rPr i="1" lang="es-ES" sz="1200">
                <a:latin typeface="Calibri"/>
                <a:ea typeface="Calibri"/>
                <a:cs typeface="Calibri"/>
                <a:sym typeface="Calibri"/>
              </a:rPr>
              <a:t>Perspectivas en Comunicación y Periodismo,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N° 1. México, 2006.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¿Crees que tu comportamiento privado puede afectar tu imagen profesional? En el video, Jimena Lozada explica la importancia de la imagen profesional y empresarial. </a:t>
            </a:r>
            <a:endParaRPr/>
          </a:p>
        </p:txBody>
      </p:sp>
      <p:sp>
        <p:nvSpPr>
          <p:cNvPr id="493" name="Google Shape;493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PANTOJA, Cecilia.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 torno al concepto de vocación…. </a:t>
            </a:r>
            <a:r>
              <a:rPr i="0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Educación y Ciencia. Vol. 2 N° 6, 1992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ÁLVAREZ, Evelyn y otros. “Definición y desarrollo del concepto de Ocupación…”.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Revista Chilena de Terapia Ocupacional,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N° 7. Santiago, 2007.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VERDERA, Francisco.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empleo en el Perú: un nuevo enfoque.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Lima, 1983. / GAMERO, Julio. "La informalidad laboral: entre los conceptos y las políticas públicas". En: </a:t>
            </a:r>
            <a:r>
              <a:rPr i="1"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Perú Hoy. El Perú subterráneo.</a:t>
            </a:r>
            <a:r>
              <a:rPr lang="es-ES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Lima, 2013.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LEXICO (OXFORD LANGUAGES). En: https://bit.ly/3hobv3C. Búsqueda: mayo, 2021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5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3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6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6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7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28" name="Google Shape;28;p5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7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51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05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5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/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/>
          <p:nvPr/>
        </p:nvSpPr>
        <p:spPr>
          <a:xfrm>
            <a:off x="503238" y="2177570"/>
            <a:ext cx="3171511" cy="5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PROFESIONALISMO </a:t>
            </a:r>
            <a:endParaRPr/>
          </a:p>
        </p:txBody>
      </p:sp>
      <p:sp>
        <p:nvSpPr>
          <p:cNvPr id="45" name="Google Shape;45;p1"/>
          <p:cNvSpPr/>
          <p:nvPr/>
        </p:nvSpPr>
        <p:spPr>
          <a:xfrm>
            <a:off x="509254" y="2873253"/>
            <a:ext cx="2913834" cy="2417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Vocación, ocupación y empleo 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Profesionalización, oficio y profesión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Conceptos vinculados: profesional, profesionista, profesionalidad y profesionalismo 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Criterios para definir la profesión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de la profesión 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Cualidades, valores y competencias de la persona profesional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y asociaciones profesionales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Obstáculos en el desempeño profesional</a:t>
            </a:r>
            <a:endParaRPr/>
          </a:p>
          <a:p>
            <a:pPr indent="-180975" lvl="0" marL="1809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902"/>
              </a:buClr>
              <a:buSzPts val="1100"/>
              <a:buFont typeface="Arial"/>
              <a:buChar char="•"/>
            </a:pPr>
            <a:r>
              <a:rPr lang="es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imagen profesional</a:t>
            </a: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05</a:t>
            </a:r>
            <a:endParaRPr/>
          </a:p>
        </p:txBody>
      </p:sp>
      <p:pic>
        <p:nvPicPr>
          <p:cNvPr id="47" name="Google Shape;4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PROFESIONALIZACIÓN, OFICIO Y PROFESIÓN</a:t>
            </a:r>
            <a:endParaRPr/>
          </a:p>
        </p:txBody>
      </p:sp>
      <p:sp>
        <p:nvSpPr>
          <p:cNvPr id="138" name="Google Shape;138;p10"/>
          <p:cNvSpPr txBox="1"/>
          <p:nvPr/>
        </p:nvSpPr>
        <p:spPr>
          <a:xfrm>
            <a:off x="507145" y="916721"/>
            <a:ext cx="3885468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PROFESIÓN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“Actividad habitual de una persona, generalmente para la que se ha preparado, que, al ejercerla, tiene derecho a recibir una remuneración o salario”.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 txBox="1"/>
          <p:nvPr/>
        </p:nvSpPr>
        <p:spPr>
          <a:xfrm flipH="1">
            <a:off x="4754354" y="4925079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periodismo necesita una gran preparación para ejercerlo.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www.jrmyprtr.com)</a:t>
            </a:r>
            <a:endParaRPr/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5539"/>
            <a:ext cx="3924304" cy="438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PROFESIONALIZACIÓN, OFICIO Y PROFESIÓN</a:t>
            </a:r>
            <a:endParaRPr/>
          </a:p>
        </p:txBody>
      </p:sp>
      <p:sp>
        <p:nvSpPr>
          <p:cNvPr id="147" name="Google Shape;147;p11"/>
          <p:cNvSpPr txBox="1"/>
          <p:nvPr/>
        </p:nvSpPr>
        <p:spPr>
          <a:xfrm>
            <a:off x="507145" y="916721"/>
            <a:ext cx="3885468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PROFESIONALIZACIÓN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 investigadores cubanos Maribel Asín Cala y Daniel Fuentes Almaguer, la profesionalización “es un proceso social mediante el cual se mejoran habilidades con el propósito de hacerlas más competitivas en su profesión u oficio”</a:t>
            </a: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 flipH="1">
            <a:off x="4754354" y="4925079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 sociedad debería aspirar a la profesionalización de sus ciudadanos.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Grandes pymes)</a:t>
            </a: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7873" t="0"/>
          <a:stretch/>
        </p:blipFill>
        <p:spPr>
          <a:xfrm>
            <a:off x="4754353" y="1323686"/>
            <a:ext cx="3921335" cy="279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1008062" y="3169972"/>
            <a:ext cx="6618034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CONCEPTOS VINCULADOS: </a:t>
            </a:r>
            <a:b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PROFESIONAL, PROFESIONISTA, PROFESIONALIDAD Y PROFESIONALISMO </a:t>
            </a:r>
            <a:endParaRPr/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/>
        </p:nvSpPr>
        <p:spPr>
          <a:xfrm>
            <a:off x="506867" y="916442"/>
            <a:ext cx="3236458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Analicemos qué dice la Organización Médica Colegial (OMC) de España sobre el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 médico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“Médico o médica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titulado/a comprometido con los principios éticos y deontológicos y los valores de la profesión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médica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cuya conducta se ciñe a dichos principios y valores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algunos países a los profesionales se les llama “profesionista”. Tienen el mismo significado.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CONCEPTOS VINCULADOS: PROFESIONAL, PROFESIONISTA, PROFESIONALIDAD Y PROFESIONALISMO </a:t>
            </a:r>
            <a:endParaRPr/>
          </a:p>
        </p:txBody>
      </p:sp>
      <p:sp>
        <p:nvSpPr>
          <p:cNvPr id="165" name="Google Shape;165;p13"/>
          <p:cNvSpPr txBox="1"/>
          <p:nvPr/>
        </p:nvSpPr>
        <p:spPr>
          <a:xfrm flipH="1">
            <a:off x="4067175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profesionalismo médico español.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Freepik)</a:t>
            </a:r>
            <a:endParaRPr/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912813"/>
            <a:ext cx="5076825" cy="396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507249" y="916824"/>
            <a:ext cx="3236076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PROFESIONALIDAD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Valiente Sandó, la profesionalidad es “el conjunto de competencias que con una organización y funcionamiento sistémico hacen posible la conjugación armónica entre el ‘Saber’, ‘Saber hacer’ y ‘Saber ser’ en el sujeto”.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CONCEPTOS VINCULADOS: PROFESIONAL, PROFESIONISTA, PROFESIONALIDAD Y PROFESIONALISMO </a:t>
            </a:r>
            <a:endParaRPr/>
          </a:p>
        </p:txBody>
      </p:sp>
      <p:sp>
        <p:nvSpPr>
          <p:cNvPr id="174" name="Google Shape;174;p14"/>
          <p:cNvSpPr txBox="1"/>
          <p:nvPr/>
        </p:nvSpPr>
        <p:spPr>
          <a:xfrm flipH="1">
            <a:off x="4067173" y="4927485"/>
            <a:ext cx="4608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“La profesionalidad se manifiesta en la ejecución de las tareas con gran atención, cuidado, exactitud, rapidez y un alto grado de motivación”.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blog.hubspot.com)</a:t>
            </a:r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3" y="912814"/>
            <a:ext cx="5076827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503237" y="1597024"/>
            <a:ext cx="372129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PROFESIONALIDAD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B2C3"/>
                </a:solidFill>
                <a:latin typeface="Arial"/>
                <a:ea typeface="Arial"/>
                <a:cs typeface="Arial"/>
                <a:sym typeface="Arial"/>
              </a:rPr>
              <a:t>Ejercicio habitual de una profesión o actividad con rapidez y eficacia. Es la calidad del profesional.</a:t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CONCEPTOS VINCULADOS: PROFESIONAL, PROFESIONISTA, PROFESIONALIDAD Y PROFESIONALISMO </a:t>
            </a:r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34622"/>
            <a:ext cx="3818636" cy="401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/>
        </p:nvSpPr>
        <p:spPr>
          <a:xfrm>
            <a:off x="506836" y="916413"/>
            <a:ext cx="8168851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PROFESIONALISMO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investigadora Liz Hamui Sutton nos entrega una definición muy completa de lo que es el profesionalismo: “corresponde a las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destrezas, conductas, actitudes, conocimientos y habilidades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implica la competencia profesional e involucra las maneras de proceder que, de acuerdo con las normas culturales y socialmente preestablecidas, señalan que el desempeño profesional se realiza con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honestidad, respeto hacia los demás, deseo de servicio, comprensión, prudencia, objetividad, actitud reflexiva, eficacia e integridad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es decir, con apego a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códigos de comportamiento profesional, altruismo y justicia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CONCEPTOS VINCULADOS: PROFESIONAL, PROFESIONISTA, PROFESIONALIDAD Y PROFESIONALISMO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/>
          <p:nvPr/>
        </p:nvSpPr>
        <p:spPr>
          <a:xfrm>
            <a:off x="517940" y="1992501"/>
            <a:ext cx="8157748" cy="2881124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778667" y="2785798"/>
            <a:ext cx="6124293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PROFESIONALISMO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 de conductas y cualidades que caracterizan a un profesional y que la ejerce de acuerdo a las pautas socialmente establecidas.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1013701"/>
            <a:ext cx="998927" cy="168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CONCEPTOS VINCULADOS: PROFESIONAL, PROFESIONISTA, PROFESIONALIDAD Y PROFESIONALISMO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008062" y="3169972"/>
            <a:ext cx="420401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CRITERIOS PARA 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DEFINIR LA PROFESIÓN</a:t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/>
        </p:nvSpPr>
        <p:spPr>
          <a:xfrm>
            <a:off x="507145" y="916721"/>
            <a:ext cx="3885468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“Siguiendo la tradición francesa y norteamericana, existe un consenso, entre los especialistas, para reconocer ciertas características generales de las profesiones en las sociedades modernas”.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interior, aparato, cocina&#10;&#10;Descripción generada automáticamente"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4" y="481013"/>
            <a:ext cx="3921334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CRITERIOS PARA DEFINIR LA PROFESIÓN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 flipH="1">
            <a:off x="4754354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Ingeniería mecatrónica, una profesión moderna.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Unitec)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/>
        </p:nvSpPr>
        <p:spPr>
          <a:xfrm>
            <a:off x="509872" y="916789"/>
            <a:ext cx="17696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DEFINICIONES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CRITERIOS PARA DEFINIR LA PROFESIÓN</a:t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1270839" y="1563860"/>
            <a:ext cx="6125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profesiones tratan de operaciones intelectuales asociadas a responsabilidades individuales.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509872" y="1504167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20"/>
          <p:cNvCxnSpPr>
            <a:endCxn id="226" idx="4"/>
          </p:cNvCxnSpPr>
          <p:nvPr/>
        </p:nvCxnSpPr>
        <p:spPr>
          <a:xfrm>
            <a:off x="1065897" y="1695909"/>
            <a:ext cx="0" cy="2251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7" name="Google Shape;227;p20"/>
          <p:cNvGrpSpPr/>
          <p:nvPr/>
        </p:nvGrpSpPr>
        <p:grpSpPr>
          <a:xfrm>
            <a:off x="995501" y="1617350"/>
            <a:ext cx="140792" cy="140258"/>
            <a:chOff x="3427964" y="2244682"/>
            <a:chExt cx="225891" cy="225034"/>
          </a:xfrm>
        </p:grpSpPr>
        <p:sp>
          <p:nvSpPr>
            <p:cNvPr id="228" name="Google Shape;228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20"/>
          <p:cNvSpPr/>
          <p:nvPr/>
        </p:nvSpPr>
        <p:spPr>
          <a:xfrm>
            <a:off x="1270839" y="2300685"/>
            <a:ext cx="61252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material de base es extraído y recreado de las ciencias y del saber teórico.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09872" y="220731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995501" y="2321855"/>
            <a:ext cx="140792" cy="140258"/>
            <a:chOff x="3427964" y="2244682"/>
            <a:chExt cx="225891" cy="225034"/>
          </a:xfrm>
        </p:grpSpPr>
        <p:sp>
          <p:nvSpPr>
            <p:cNvPr id="233" name="Google Shape;233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0"/>
          <p:cNvSpPr/>
          <p:nvPr/>
        </p:nvSpPr>
        <p:spPr>
          <a:xfrm>
            <a:off x="1270839" y="2781029"/>
            <a:ext cx="61252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material conlleva aplicaciones prácticas y útiles.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509872" y="2695531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0"/>
          <p:cNvGrpSpPr/>
          <p:nvPr/>
        </p:nvGrpSpPr>
        <p:grpSpPr>
          <a:xfrm>
            <a:off x="995501" y="2810068"/>
            <a:ext cx="140792" cy="140258"/>
            <a:chOff x="3427964" y="2244682"/>
            <a:chExt cx="225891" cy="225034"/>
          </a:xfrm>
        </p:grpSpPr>
        <p:sp>
          <p:nvSpPr>
            <p:cNvPr id="238" name="Google Shape;238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270839" y="3261373"/>
            <a:ext cx="61252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transmitidas por una enseñanza formalizada (institutos y universidades).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09872" y="319146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20"/>
          <p:cNvGrpSpPr/>
          <p:nvPr/>
        </p:nvGrpSpPr>
        <p:grpSpPr>
          <a:xfrm>
            <a:off x="995501" y="3306000"/>
            <a:ext cx="140792" cy="140258"/>
            <a:chOff x="3427964" y="2244682"/>
            <a:chExt cx="225891" cy="225034"/>
          </a:xfrm>
        </p:grpSpPr>
        <p:sp>
          <p:nvSpPr>
            <p:cNvPr id="243" name="Google Shape;243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0"/>
          <p:cNvSpPr/>
          <p:nvPr/>
        </p:nvSpPr>
        <p:spPr>
          <a:xfrm>
            <a:off x="1270839" y="3767366"/>
            <a:ext cx="61252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profesiones tienden a la autorregulación en asociaciones.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509872" y="365539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0"/>
          <p:cNvGrpSpPr/>
          <p:nvPr/>
        </p:nvGrpSpPr>
        <p:grpSpPr>
          <a:xfrm>
            <a:off x="995501" y="3806851"/>
            <a:ext cx="140792" cy="140258"/>
            <a:chOff x="3427964" y="2244682"/>
            <a:chExt cx="225891" cy="225034"/>
          </a:xfrm>
        </p:grpSpPr>
        <p:sp>
          <p:nvSpPr>
            <p:cNvPr id="226" name="Google Shape;226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008062" y="3169972"/>
            <a:ext cx="4204018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ETAPAS DE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PROFESIÓN 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/>
        </p:nvSpPr>
        <p:spPr>
          <a:xfrm>
            <a:off x="506412" y="915988"/>
            <a:ext cx="8169276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“Las etapas que una persona experimenta están definidas por momentos de inflexión, donde se requiere un cambio. No existe una edad, ni momento idóneo para cambiar de etapa, y no todas las personas pasan por las mismas. Mientras algunos se saltan etapas, otros pasan por todas ellas”.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 flipH="1">
            <a:off x="1975790" y="5110877"/>
            <a:ext cx="496717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abogados a periodistas: La reinvención profesional es parte del desarrollo personal. </a:t>
            </a:r>
            <a:r>
              <a:rPr lang="es-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teoríadelderecho.com)</a:t>
            </a:r>
            <a:endParaRPr/>
          </a:p>
        </p:txBody>
      </p:sp>
      <p:pic>
        <p:nvPicPr>
          <p:cNvPr descr="Un grupo de hombres posando para una foto&#10;&#10;Descripción generada automáticamente" id="264" name="Google Shape;2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841" y="2223490"/>
            <a:ext cx="5212318" cy="2785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ETAPAS DE LA PROFESIÓN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/>
        </p:nvSpPr>
        <p:spPr>
          <a:xfrm>
            <a:off x="507000" y="916576"/>
            <a:ext cx="118166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ETAPAS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ETAPAS DE LA PROFESIÓN </a:t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1688663" y="1254240"/>
            <a:ext cx="5753163" cy="600000"/>
          </a:xfrm>
          <a:prstGeom prst="roundRect">
            <a:avLst>
              <a:gd fmla="val 12730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0" lIns="792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ETAPA 1: </a:t>
            </a:r>
            <a:b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una carrera, profesión, ocupación u oficio.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/>
          <p:nvPr/>
        </p:nvSpPr>
        <p:spPr>
          <a:xfrm rot="-5400000">
            <a:off x="1731400" y="1211500"/>
            <a:ext cx="599999" cy="68547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1688663" y="1925988"/>
            <a:ext cx="5753163" cy="600000"/>
          </a:xfrm>
          <a:prstGeom prst="roundRect">
            <a:avLst>
              <a:gd fmla="val 18690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0" lIns="792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ETAPA 2: </a:t>
            </a:r>
            <a:b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al mundo laboral.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/>
          <p:nvPr/>
        </p:nvSpPr>
        <p:spPr>
          <a:xfrm rot="-5400000">
            <a:off x="1731400" y="1883248"/>
            <a:ext cx="599999" cy="68547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1688663" y="2597734"/>
            <a:ext cx="5753163" cy="932418"/>
          </a:xfrm>
          <a:prstGeom prst="roundRect">
            <a:avLst>
              <a:gd fmla="val 12545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0" lIns="79200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ETAPA 3: </a:t>
            </a:r>
            <a:b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desarrollo profesional: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300"/>
              <a:buFont typeface="Arial"/>
              <a:buChar char="•"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1: Personas en armonía laboral. 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300"/>
              <a:buFont typeface="Arial"/>
              <a:buChar char="•"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2: Personas perdidas e insatisfechas profesionalmente.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 rot="-5400000">
            <a:off x="1565191" y="2721202"/>
            <a:ext cx="932417" cy="685472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1688663" y="3601890"/>
            <a:ext cx="5753163" cy="600000"/>
          </a:xfrm>
          <a:prstGeom prst="roundRect">
            <a:avLst>
              <a:gd fmla="val 16987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0" lIns="792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ETAPA 4: </a:t>
            </a:r>
            <a:b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Experto, manager, líder y gestor de proyectos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5400000">
            <a:off x="1731401" y="3559150"/>
            <a:ext cx="599999" cy="685475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1688663" y="4273625"/>
            <a:ext cx="5753163" cy="600000"/>
          </a:xfrm>
          <a:prstGeom prst="roundRect">
            <a:avLst>
              <a:gd fmla="val 19541" name="adj"/>
            </a:avLst>
          </a:prstGeom>
          <a:solidFill>
            <a:srgbClr val="E3DCED"/>
          </a:solidFill>
          <a:ln>
            <a:noFill/>
          </a:ln>
        </p:spPr>
        <p:txBody>
          <a:bodyPr anchorCtr="0" anchor="ctr" bIns="0" lIns="792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ETAPA 5: </a:t>
            </a:r>
            <a:b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Reinvención personal y profesional</a:t>
            </a: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 rot="-5400000">
            <a:off x="1731401" y="4230886"/>
            <a:ext cx="599999" cy="68547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6" y="4344040"/>
            <a:ext cx="473861" cy="4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169" y="3658407"/>
            <a:ext cx="482459" cy="48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5307" y="2871823"/>
            <a:ext cx="418531" cy="41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132" y="2037559"/>
            <a:ext cx="418531" cy="37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5490" y="1331581"/>
            <a:ext cx="451813" cy="45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1008062" y="3169972"/>
            <a:ext cx="6471730" cy="66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CUALIDADES, VALORES Y COMPETENCIAS </a:t>
            </a: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PERSONA PROFESIONAL</a:t>
            </a:r>
            <a:endParaRPr/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507470" y="917046"/>
            <a:ext cx="388145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CUALIDAD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Diccionario de la Real Academia de la Lengua define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cualidad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“elemento o carácter distintivo de la naturaleza de alguien o algo”. </a:t>
            </a:r>
            <a:b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otro lado, Aristóteles la definió “como la diferencia de la esencia (el hombre es un animal que posee cierta cualidad, porque </a:t>
            </a:r>
            <a:b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bípedo)”.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 flipH="1">
            <a:off x="4754354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liderazgo es una cualidad muy apreciada en el mundo profesional.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ESIC)</a:t>
            </a:r>
            <a:endParaRPr/>
          </a:p>
        </p:txBody>
      </p:sp>
      <p:pic>
        <p:nvPicPr>
          <p:cNvPr id="304" name="Google Shape;3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4" y="481013"/>
            <a:ext cx="3921434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592687" y="1172208"/>
            <a:ext cx="7974841" cy="3184131"/>
            <a:chOff x="503237" y="1172208"/>
            <a:chExt cx="8496302" cy="3184131"/>
          </a:xfrm>
        </p:grpSpPr>
        <p:sp>
          <p:nvSpPr>
            <p:cNvPr id="312" name="Google Shape;312;p26"/>
            <p:cNvSpPr/>
            <p:nvPr/>
          </p:nvSpPr>
          <p:spPr>
            <a:xfrm>
              <a:off x="503237" y="1172208"/>
              <a:ext cx="2756798" cy="381986"/>
            </a:xfrm>
            <a:prstGeom prst="roundRect">
              <a:avLst>
                <a:gd fmla="val 34162" name="adj"/>
              </a:avLst>
            </a:prstGeom>
            <a:solidFill>
              <a:srgbClr val="92C3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AMÉRICA ECONOMÍA</a:t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03237" y="1618812"/>
              <a:ext cx="2756798" cy="2737527"/>
            </a:xfrm>
            <a:prstGeom prst="roundRect">
              <a:avLst>
                <a:gd fmla="val 5107" name="adj"/>
              </a:avLst>
            </a:prstGeom>
            <a:solidFill>
              <a:srgbClr val="DDEEC8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Formación técnica. 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Visión global.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Estar bien informado.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Facilidad con la tecnología.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Internet y redes sociales.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Idiomas.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Educación continua.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Trabajo voluntario.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Elegancia y cordialidad.</a:t>
              </a:r>
              <a:endParaRPr/>
            </a:p>
            <a:p>
              <a:pPr indent="-185738" lvl="0" marL="185738" marR="0" rtl="0" algn="l">
                <a:spcBef>
                  <a:spcPts val="0"/>
                </a:spcBef>
                <a:spcAft>
                  <a:spcPts val="0"/>
                </a:spcAft>
                <a:buClr>
                  <a:srgbClr val="92C34D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Buenos valores.</a:t>
              </a:r>
              <a:endParaRPr/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(2011)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372989" y="1172208"/>
              <a:ext cx="2756798" cy="381986"/>
            </a:xfrm>
            <a:prstGeom prst="roundRect">
              <a:avLst>
                <a:gd fmla="val 33331" name="adj"/>
              </a:avLst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FORBES</a:t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372989" y="1618812"/>
              <a:ext cx="2756798" cy="2737527"/>
            </a:xfrm>
            <a:prstGeom prst="roundRect">
              <a:avLst>
                <a:gd fmla="val 4861" name="adj"/>
              </a:avLst>
            </a:prstGeom>
            <a:solidFill>
              <a:srgbClr val="E3DCED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Responsabilidad.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Iniciativa.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Curiosidad.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Compromiso.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Pasión.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Comunicación.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Valores.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Creatividad.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Insistente.</a:t>
              </a:r>
              <a:endParaRPr/>
            </a:p>
            <a:p>
              <a:pPr indent="-176213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4FA0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Flexibilidad .</a:t>
              </a:r>
              <a:endParaRPr/>
            </a:p>
            <a:p>
              <a:pPr indent="-177800" lvl="0" marL="177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8F15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(2014)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242741" y="1172208"/>
              <a:ext cx="2756798" cy="381986"/>
            </a:xfrm>
            <a:prstGeom prst="roundRect">
              <a:avLst>
                <a:gd fmla="val 33331" name="adj"/>
              </a:avLst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CAPITAL HUMANO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242741" y="1618812"/>
              <a:ext cx="2756798" cy="2737527"/>
            </a:xfrm>
            <a:prstGeom prst="roundRect">
              <a:avLst>
                <a:gd fmla="val 4739" name="adj"/>
              </a:avLst>
            </a:prstGeom>
            <a:solidFill>
              <a:srgbClr val="FFD8C2"/>
            </a:solidFill>
            <a:ln>
              <a:noFill/>
            </a:ln>
          </p:spPr>
          <p:txBody>
            <a:bodyPr anchorCtr="0" anchor="t" bIns="45700" lIns="144000" spcFirstLastPara="1" rIns="91425" wrap="square" tIns="36000">
              <a:noAutofit/>
            </a:bodyPr>
            <a:lstStyle/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Actitud.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Liderazgo.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Confianza.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Saber comunicar.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Empoderamiento.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Seguimiento.</a:t>
              </a:r>
              <a:endParaRPr/>
            </a:p>
            <a:p>
              <a:pPr indent="-1857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Char char="•"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Empatía.</a:t>
              </a:r>
              <a:endParaRPr/>
            </a:p>
            <a:p>
              <a:pPr indent="-968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968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968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96838" lvl="0" marL="18573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828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(2018)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/>
        </p:nvSpPr>
        <p:spPr>
          <a:xfrm>
            <a:off x="508038" y="917431"/>
            <a:ext cx="3884575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“Los valores profesionales son los valores humanos contextualizados en la profesión. Sus significados se relacionan con los requerimientos universales al ser humano y particulares a aquella. Estos constituyen rasgos de la personalidad profesional, que contribuyen a asumir una concepción y un sentido integral de la profesión”, explica Martha Arana Ercilla. 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16203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/>
        </p:nvSpPr>
        <p:spPr>
          <a:xfrm>
            <a:off x="506413" y="915988"/>
            <a:ext cx="3886200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VALORES </a:t>
            </a:r>
            <a:endParaRPr/>
          </a:p>
          <a:p>
            <a:pPr indent="-166688" lvl="0" marL="177800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Cada uno de nosotros tenemos valores humanos diferentes y entre los más importantes destacan:</a:t>
            </a:r>
            <a:endParaRPr/>
          </a:p>
          <a:p>
            <a:pPr indent="-65087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Honestidad.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Sensibilidad.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Gratitud.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Humildad.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Prudencia.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Respeto. </a:t>
            </a:r>
            <a:endParaRPr/>
          </a:p>
          <a:p>
            <a:pPr indent="-222250" lvl="0" marL="40163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Responsabilidad.</a:t>
            </a:r>
            <a:endParaRPr/>
          </a:p>
          <a:p>
            <a:pPr indent="-120650" lvl="0" marL="4016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 flipH="1">
            <a:off x="4754354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honestidad profesional dice mucho sobre una persona y una empresa.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foalaw.com)</a:t>
            </a:r>
            <a:endParaRPr/>
          </a:p>
        </p:txBody>
      </p:sp>
      <p:pic>
        <p:nvPicPr>
          <p:cNvPr id="334" name="Google Shape;3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396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/>
        </p:nvSpPr>
        <p:spPr>
          <a:xfrm>
            <a:off x="507452" y="917027"/>
            <a:ext cx="3559723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COMPETENCIAS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“En una sociedad en transformación, donde las demandas se están reformulando constantemente, las competencias generales se vuelven muy importantes”. El proyecto Tuning de 2003, las clasifica en: instrumentales, interpersonales y sistémicas.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 grupo de personas posando con un traje de color negro&#10;&#10;Descripción generada automáticamente" id="341" name="Google Shape;3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532" y="1575782"/>
            <a:ext cx="3915156" cy="329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sp>
        <p:nvSpPr>
          <p:cNvPr id="343" name="Google Shape;343;p29"/>
          <p:cNvSpPr txBox="1"/>
          <p:nvPr/>
        </p:nvSpPr>
        <p:spPr>
          <a:xfrm flipH="1">
            <a:off x="4754353" y="4932848"/>
            <a:ext cx="3921335" cy="30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Apreciar la diversidad y la multiculturalidad es una competencia interpersonal.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artcasting.tv)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282299" y="918372"/>
            <a:ext cx="5374534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sesión: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 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conceptos de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vocación, ocupación, empleo, profesionalización, oficio y profesión, al igual que: profesional, profesionista, profesionalidad y profesionalismo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9874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cuáles son los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para definir la profesión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cuáles son las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la profesión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9874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Identificarás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cuáles son las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9874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Sabrás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qué son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</a:t>
            </a: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odelos y las asociaciones profesionales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9874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Reconocerás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qué obstáculos hay en el </a:t>
            </a: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desempeño profesional. </a:t>
            </a:r>
            <a:endParaRPr/>
          </a:p>
          <a:p>
            <a:pPr indent="-809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Entenderás</a:t>
            </a:r>
            <a:r>
              <a:rPr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qué es la </a:t>
            </a:r>
            <a:r>
              <a:rPr b="1" lang="es-ES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imagen profesional. </a:t>
            </a:r>
            <a:endParaRPr/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950032"/>
            <a:ext cx="3730832" cy="1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6" y="930262"/>
            <a:ext cx="3725117" cy="138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1" name="Google Shape;351;p30"/>
          <p:cNvGraphicFramePr/>
          <p:nvPr/>
        </p:nvGraphicFramePr>
        <p:xfrm>
          <a:off x="661781" y="930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{C50B9B58-8602-4CDA-AD16-5171B3FB2260}</a:tableStyleId>
              </a:tblPr>
              <a:tblGrid>
                <a:gridCol w="3730825"/>
              </a:tblGrid>
              <a:tr h="137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None/>
                      </a:pPr>
                      <a:r>
                        <a:rPr b="1" lang="es-ES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INSTRUMENTALES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7828"/>
                    </a:solidFill>
                  </a:tcPr>
                </a:tc>
              </a:tr>
              <a:tr h="2283425">
                <a:tc>
                  <a:txBody>
                    <a:bodyPr/>
                    <a:lstStyle/>
                    <a:p>
                      <a:pPr indent="-1047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 análisis y síntesis y de </a:t>
                      </a:r>
                      <a:b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organizar y planificar.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Conocimientos generales básicos y fundamentales de la profesión. 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Comunicación oral y escrita en la propia lengua; conocimiento de una segunda lengua. 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Destrezas básicas de manejo de computadores. 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Habilidades de gestión de la información. 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Resolución de problemas. </a:t>
                      </a:r>
                      <a:endParaRPr/>
                    </a:p>
                    <a:p>
                      <a:pPr indent="-130175" lvl="0" marL="1793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28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Toma de decisiones.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78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8C2"/>
                    </a:solidFill>
                  </a:tcPr>
                </a:tc>
              </a:tr>
            </a:tbl>
          </a:graphicData>
        </a:graphic>
      </p:graphicFrame>
      <p:sp>
        <p:nvSpPr>
          <p:cNvPr id="352" name="Google Shape;352;p30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  <p:graphicFrame>
        <p:nvGraphicFramePr>
          <p:cNvPr id="353" name="Google Shape;353;p30"/>
          <p:cNvGraphicFramePr/>
          <p:nvPr/>
        </p:nvGraphicFramePr>
        <p:xfrm>
          <a:off x="4751388" y="930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{C50B9B58-8602-4CDA-AD16-5171B3FB2260}</a:tableStyleId>
              </a:tblPr>
              <a:tblGrid>
                <a:gridCol w="3730825"/>
              </a:tblGrid>
              <a:tr h="137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None/>
                      </a:pPr>
                      <a:r>
                        <a:rPr b="1" lang="es-ES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INTERPERSONALES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C3"/>
                    </a:solidFill>
                  </a:tcPr>
                </a:tc>
              </a:tr>
              <a:tr h="2283425">
                <a:tc>
                  <a:txBody>
                    <a:bodyPr/>
                    <a:lstStyle/>
                    <a:p>
                      <a:pPr indent="-1063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crítica y autocrítica.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Trabajo en equipo. 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Habilidades interpersonales. 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 trabajar en un equipo interdisciplinar y para comunicarse con </a:t>
                      </a:r>
                      <a:b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expertos de otras áreas. 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Apreciación de la diversidad y multiculturalidad. 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Habilidad de trabajar en un contexto internacional.</a:t>
                      </a:r>
                      <a:endParaRPr/>
                    </a:p>
                    <a:p>
                      <a:pPr indent="-131763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2C3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Compromiso ético.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B2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EF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640" y="930263"/>
            <a:ext cx="4203945" cy="14633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31"/>
          <p:cNvGraphicFramePr/>
          <p:nvPr/>
        </p:nvGraphicFramePr>
        <p:xfrm>
          <a:off x="2358640" y="930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{C50B9B58-8602-4CDA-AD16-5171B3FB2260}</a:tableStyleId>
              </a:tblPr>
              <a:tblGrid>
                <a:gridCol w="4203950"/>
              </a:tblGrid>
              <a:tr h="137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s-ES"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SISTÉMICAS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34D"/>
                    </a:solidFill>
                  </a:tcPr>
                </a:tc>
              </a:tr>
              <a:tr h="2283425">
                <a:tc>
                  <a:txBody>
                    <a:bodyPr/>
                    <a:lstStyle/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 aplicar los conocimientos en la práctica.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Habilidades de investigación.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 aprender, para adaptarse a nuevas situaciones y generar nuevas ideas (creatividad).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Liderazgo.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Conocimiento de culturas y costumbres de otros países.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Habilidad para trabajar de forma autónoma.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y gestión de proyectos. 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Iniciativa y espíritu emprendedor.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Preocupación por la calidad.</a:t>
                      </a:r>
                      <a:endParaRPr/>
                    </a:p>
                    <a:p>
                      <a:pPr indent="-130175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C34D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s-ES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Motivación al logro.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2C3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EC8"/>
                    </a:solidFill>
                  </a:tcPr>
                </a:tc>
              </a:tr>
            </a:tbl>
          </a:graphicData>
        </a:graphic>
      </p:graphicFrame>
      <p:sp>
        <p:nvSpPr>
          <p:cNvPr id="361" name="Google Shape;361;p31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CUALIDADES, VALORES Y COMPETENCIAS DE LA PERSONA PROFESIONAL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1008062" y="3169972"/>
            <a:ext cx="647173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Y 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ASOCIACIONES PROFESIONALES</a:t>
            </a:r>
            <a:endParaRPr/>
          </a:p>
        </p:txBody>
      </p:sp>
      <p:pic>
        <p:nvPicPr>
          <p:cNvPr id="369" name="Google Shape;3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/>
        </p:nvSpPr>
        <p:spPr>
          <a:xfrm>
            <a:off x="508462" y="918126"/>
            <a:ext cx="3807506" cy="223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PROFESIONAL 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refiere al arquetipo o ejemplo de profesional que una entidad educativa busca formar o moldear. En ese sentido, “el modelo profesional debería inspirar el tipo de necesidades formativas y el modelo formativo debería tratar de posibilitar la mejora del ejercicio profesional”. 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Y ASOCIACIONES PROFESIONALES</a:t>
            </a:r>
            <a:endParaRPr/>
          </a:p>
        </p:txBody>
      </p:sp>
      <p:sp>
        <p:nvSpPr>
          <p:cNvPr id="377" name="Google Shape;377;p33"/>
          <p:cNvSpPr txBox="1"/>
          <p:nvPr/>
        </p:nvSpPr>
        <p:spPr>
          <a:xfrm flipH="1">
            <a:off x="4754353" y="5080100"/>
            <a:ext cx="392133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modelo de enfermeras exige una pandemia?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Andina)</a:t>
            </a:r>
            <a:endParaRPr/>
          </a:p>
        </p:txBody>
      </p:sp>
      <p:pic>
        <p:nvPicPr>
          <p:cNvPr id="378" name="Google Shape;3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3" y="481013"/>
            <a:ext cx="3921334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506910" y="918782"/>
            <a:ext cx="3885703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7938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ASOCIACIONES  PROFESIONALES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“Buscan promover una profesión en particular, los intereses de las personas dedicadas a esa profesión y el interés público”. Ejemplos de asociaciones profesionales son los colegios profesionales y los sindicatos, entre otros.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upo de personas posando para una foto&#10;&#10;Descripción generada automáticamente" id="385" name="Google Shape;3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1361957"/>
            <a:ext cx="3924300" cy="307883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MODELOS Y ASOCIACIONES PROFESIONALES</a:t>
            </a:r>
            <a:endParaRPr/>
          </a:p>
        </p:txBody>
      </p:sp>
      <p:sp>
        <p:nvSpPr>
          <p:cNvPr id="387" name="Google Shape;387;p34"/>
          <p:cNvSpPr txBox="1"/>
          <p:nvPr/>
        </p:nvSpPr>
        <p:spPr>
          <a:xfrm flipH="1">
            <a:off x="4754353" y="5080100"/>
            <a:ext cx="392133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profesionales tienen la libertad de asociación.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wapes.org)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008062" y="3169972"/>
            <a:ext cx="647173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OBSTÁCULOS EN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DESEMPEÑO PROFESIONAL</a:t>
            </a:r>
            <a:endParaRPr/>
          </a:p>
        </p:txBody>
      </p:sp>
      <p:pic>
        <p:nvPicPr>
          <p:cNvPr id="395" name="Google Shape;3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508746" y="920444"/>
            <a:ext cx="21353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FACTORES NEGATIVOS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OBSTÁCULOS EN EL DESEMPEÑO PROFESIONAL</a:t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1432055" y="1812815"/>
            <a:ext cx="30696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Jefes que no lideran.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684213" y="1751694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36"/>
          <p:cNvCxnSpPr>
            <a:endCxn id="406" idx="0"/>
          </p:cNvCxnSpPr>
          <p:nvPr/>
        </p:nvCxnSpPr>
        <p:spPr>
          <a:xfrm>
            <a:off x="1240238" y="1877732"/>
            <a:ext cx="0" cy="1579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7" name="Google Shape;407;p36"/>
          <p:cNvGrpSpPr/>
          <p:nvPr/>
        </p:nvGrpSpPr>
        <p:grpSpPr>
          <a:xfrm>
            <a:off x="1169842" y="1855733"/>
            <a:ext cx="140792" cy="140258"/>
            <a:chOff x="3427964" y="2244682"/>
            <a:chExt cx="225891" cy="225034"/>
          </a:xfrm>
        </p:grpSpPr>
        <p:sp>
          <p:nvSpPr>
            <p:cNvPr id="408" name="Google Shape;408;p3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36"/>
          <p:cNvSpPr/>
          <p:nvPr/>
        </p:nvSpPr>
        <p:spPr>
          <a:xfrm>
            <a:off x="1465840" y="2225945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trabajo en equipo.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684213" y="215096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36"/>
          <p:cNvGrpSpPr/>
          <p:nvPr/>
        </p:nvGrpSpPr>
        <p:grpSpPr>
          <a:xfrm>
            <a:off x="1169842" y="2255007"/>
            <a:ext cx="140792" cy="140258"/>
            <a:chOff x="3427964" y="2244682"/>
            <a:chExt cx="225891" cy="225034"/>
          </a:xfrm>
        </p:grpSpPr>
        <p:sp>
          <p:nvSpPr>
            <p:cNvPr id="413" name="Google Shape;413;p3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36"/>
          <p:cNvSpPr/>
          <p:nvPr/>
        </p:nvSpPr>
        <p:spPr>
          <a:xfrm>
            <a:off x="1465840" y="2625167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objetivos.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684213" y="2550190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36"/>
          <p:cNvGrpSpPr/>
          <p:nvPr/>
        </p:nvGrpSpPr>
        <p:grpSpPr>
          <a:xfrm>
            <a:off x="1169842" y="2654229"/>
            <a:ext cx="140792" cy="140258"/>
            <a:chOff x="3427964" y="2244682"/>
            <a:chExt cx="225891" cy="225034"/>
          </a:xfrm>
        </p:grpSpPr>
        <p:sp>
          <p:nvSpPr>
            <p:cNvPr id="418" name="Google Shape;418;p3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36"/>
          <p:cNvSpPr/>
          <p:nvPr/>
        </p:nvSpPr>
        <p:spPr>
          <a:xfrm>
            <a:off x="1465840" y="3024389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autoconocimiento.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684213" y="294941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36"/>
          <p:cNvGrpSpPr/>
          <p:nvPr/>
        </p:nvGrpSpPr>
        <p:grpSpPr>
          <a:xfrm>
            <a:off x="1169842" y="3053451"/>
            <a:ext cx="140792" cy="140258"/>
            <a:chOff x="3427964" y="2244682"/>
            <a:chExt cx="225891" cy="225034"/>
          </a:xfrm>
        </p:grpSpPr>
        <p:sp>
          <p:nvSpPr>
            <p:cNvPr id="423" name="Google Shape;423;p3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36"/>
          <p:cNvSpPr/>
          <p:nvPr/>
        </p:nvSpPr>
        <p:spPr>
          <a:xfrm>
            <a:off x="1465840" y="3427870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Trabajar en proyectos inadecuados.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684213" y="335289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36"/>
          <p:cNvGrpSpPr/>
          <p:nvPr/>
        </p:nvGrpSpPr>
        <p:grpSpPr>
          <a:xfrm>
            <a:off x="1169842" y="3456932"/>
            <a:ext cx="140792" cy="140258"/>
            <a:chOff x="3427964" y="2244682"/>
            <a:chExt cx="225891" cy="225034"/>
          </a:xfrm>
        </p:grpSpPr>
        <p:sp>
          <p:nvSpPr>
            <p:cNvPr id="406" name="Google Shape;406;p36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36"/>
          <p:cNvPicPr preferRelativeResize="0"/>
          <p:nvPr/>
        </p:nvPicPr>
        <p:blipFill rotWithShape="1">
          <a:blip r:embed="rId3">
            <a:alphaModFix/>
          </a:blip>
          <a:srcRect b="0" l="8661" r="11291" t="0"/>
          <a:stretch/>
        </p:blipFill>
        <p:spPr>
          <a:xfrm>
            <a:off x="4392612" y="1548596"/>
            <a:ext cx="4283075" cy="300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/>
        </p:nvSpPr>
        <p:spPr>
          <a:xfrm>
            <a:off x="508746" y="920444"/>
            <a:ext cx="21353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FACTORES NEGATIVOS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OBSTÁCULOS EN EL DESEMPEÑO PROFESIONAL</a:t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1465839" y="1838069"/>
            <a:ext cx="303591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comunicación.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684213" y="1751694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37"/>
          <p:cNvCxnSpPr>
            <a:endCxn id="440" idx="0"/>
          </p:cNvCxnSpPr>
          <p:nvPr/>
        </p:nvCxnSpPr>
        <p:spPr>
          <a:xfrm>
            <a:off x="1240238" y="1877732"/>
            <a:ext cx="0" cy="1579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1" name="Google Shape;441;p37"/>
          <p:cNvGrpSpPr/>
          <p:nvPr/>
        </p:nvGrpSpPr>
        <p:grpSpPr>
          <a:xfrm>
            <a:off x="1169842" y="1855733"/>
            <a:ext cx="140792" cy="140258"/>
            <a:chOff x="3427964" y="2244682"/>
            <a:chExt cx="225891" cy="225034"/>
          </a:xfrm>
        </p:grpSpPr>
        <p:sp>
          <p:nvSpPr>
            <p:cNvPr id="442" name="Google Shape;442;p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37"/>
          <p:cNvSpPr/>
          <p:nvPr/>
        </p:nvSpPr>
        <p:spPr>
          <a:xfrm>
            <a:off x="1465840" y="2225945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Desconfianza.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684213" y="215096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37"/>
          <p:cNvGrpSpPr/>
          <p:nvPr/>
        </p:nvGrpSpPr>
        <p:grpSpPr>
          <a:xfrm>
            <a:off x="1169842" y="2255007"/>
            <a:ext cx="140792" cy="140258"/>
            <a:chOff x="3427964" y="2244682"/>
            <a:chExt cx="225891" cy="225034"/>
          </a:xfrm>
        </p:grpSpPr>
        <p:sp>
          <p:nvSpPr>
            <p:cNvPr id="447" name="Google Shape;447;p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37"/>
          <p:cNvSpPr/>
          <p:nvPr/>
        </p:nvSpPr>
        <p:spPr>
          <a:xfrm>
            <a:off x="1465840" y="2625167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adaptarse a los cambios.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684213" y="2550190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37"/>
          <p:cNvGrpSpPr/>
          <p:nvPr/>
        </p:nvGrpSpPr>
        <p:grpSpPr>
          <a:xfrm>
            <a:off x="1169842" y="2654229"/>
            <a:ext cx="140792" cy="140258"/>
            <a:chOff x="3427964" y="2244682"/>
            <a:chExt cx="225891" cy="225034"/>
          </a:xfrm>
        </p:grpSpPr>
        <p:sp>
          <p:nvSpPr>
            <p:cNvPr id="452" name="Google Shape;452;p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465840" y="3024389"/>
            <a:ext cx="30696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Poca autocrítica.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684213" y="294941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37"/>
          <p:cNvGrpSpPr/>
          <p:nvPr/>
        </p:nvGrpSpPr>
        <p:grpSpPr>
          <a:xfrm>
            <a:off x="1169842" y="3053451"/>
            <a:ext cx="140792" cy="140258"/>
            <a:chOff x="3427964" y="2244682"/>
            <a:chExt cx="225891" cy="225034"/>
          </a:xfrm>
        </p:grpSpPr>
        <p:sp>
          <p:nvSpPr>
            <p:cNvPr id="457" name="Google Shape;457;p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1465840" y="3427870"/>
            <a:ext cx="260133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compromiso con nuestro propio desarrollo.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684213" y="335289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grpSp>
        <p:nvGrpSpPr>
          <p:cNvPr id="461" name="Google Shape;461;p37"/>
          <p:cNvGrpSpPr/>
          <p:nvPr/>
        </p:nvGrpSpPr>
        <p:grpSpPr>
          <a:xfrm>
            <a:off x="1169842" y="3456932"/>
            <a:ext cx="140792" cy="140258"/>
            <a:chOff x="3427964" y="2244682"/>
            <a:chExt cx="225891" cy="225034"/>
          </a:xfrm>
        </p:grpSpPr>
        <p:sp>
          <p:nvSpPr>
            <p:cNvPr id="440" name="Google Shape;440;p3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3" name="Google Shape;463;p37"/>
          <p:cNvPicPr preferRelativeResize="0"/>
          <p:nvPr/>
        </p:nvPicPr>
        <p:blipFill rotWithShape="1">
          <a:blip r:embed="rId3">
            <a:alphaModFix/>
          </a:blip>
          <a:srcRect b="0" l="8661" r="11291" t="0"/>
          <a:stretch/>
        </p:blipFill>
        <p:spPr>
          <a:xfrm>
            <a:off x="4392612" y="1548596"/>
            <a:ext cx="4283075" cy="300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1008062" y="3169972"/>
            <a:ext cx="647173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IMAGEN </a:t>
            </a:r>
            <a:b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PROFESIONAL</a:t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/>
        </p:nvSpPr>
        <p:spPr>
          <a:xfrm>
            <a:off x="508317" y="917893"/>
            <a:ext cx="3884296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PROFESIONAL  </a:t>
            </a:r>
            <a:endParaRPr/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Jesús Meza Lueza, la imagen profesional es “la consciente construcción, estimulación y manejo de una determinada percepción que ciertas personas, públicos o audiencias tendrán sobre una identidad personal específica, en un contexto y tiempo determinados, logrando una relación de beneficio mutuo”.</a:t>
            </a:r>
            <a:endParaRPr/>
          </a:p>
          <a:p>
            <a:pPr indent="-793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IMAGEN PROFESIONAL</a:t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 flipH="1">
            <a:off x="4758971" y="4926211"/>
            <a:ext cx="39213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Todos poseemos una imagen profesional que debemos cuidar.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unir.net)</a:t>
            </a:r>
            <a:endParaRPr/>
          </a:p>
        </p:txBody>
      </p:sp>
      <p:pic>
        <p:nvPicPr>
          <p:cNvPr id="480" name="Google Shape;480;p39"/>
          <p:cNvPicPr preferRelativeResize="0"/>
          <p:nvPr/>
        </p:nvPicPr>
        <p:blipFill rotWithShape="1">
          <a:blip r:embed="rId3">
            <a:alphaModFix/>
          </a:blip>
          <a:srcRect b="0" l="22637" r="17790" t="0"/>
          <a:stretch/>
        </p:blipFill>
        <p:spPr>
          <a:xfrm>
            <a:off x="4751388" y="484922"/>
            <a:ext cx="3925010" cy="438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1008062" y="3169972"/>
            <a:ext cx="4542346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VOCACIÓN, </a:t>
            </a:r>
            <a:b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OCUPACIÓN Y EMPLEO </a:t>
            </a:r>
            <a:endParaRPr/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/>
        </p:nvSpPr>
        <p:spPr>
          <a:xfrm>
            <a:off x="506434" y="916991"/>
            <a:ext cx="3886179" cy="2723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111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PROFESIONAL  </a:t>
            </a:r>
            <a:endParaRPr/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Meza Lueza, esta identidad personal se proyecta a través de cinco factores: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17487" lvl="0" marL="4032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Identidad-profesional. </a:t>
            </a:r>
            <a:endParaRPr/>
          </a:p>
          <a:p>
            <a:pPr indent="-217487" lvl="0" marL="4032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Actitud.</a:t>
            </a:r>
            <a:endParaRPr/>
          </a:p>
          <a:p>
            <a:pPr indent="-217487" lvl="0" marL="4032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Comportamiento. </a:t>
            </a:r>
            <a:endParaRPr/>
          </a:p>
          <a:p>
            <a:pPr indent="-217487" lvl="0" marL="4032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Discurso.  </a:t>
            </a:r>
            <a:endParaRPr/>
          </a:p>
          <a:p>
            <a:pPr indent="-217487" lvl="0" marL="4032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Vestimenta. </a:t>
            </a:r>
            <a:endParaRPr/>
          </a:p>
          <a:p>
            <a:pPr indent="-123825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503237" y="377440"/>
            <a:ext cx="54010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LA IMAGEN PROFESIONAL</a:t>
            </a:r>
            <a:endParaRPr/>
          </a:p>
        </p:txBody>
      </p:sp>
      <p:sp>
        <p:nvSpPr>
          <p:cNvPr id="488" name="Google Shape;488;p40"/>
          <p:cNvSpPr txBox="1"/>
          <p:nvPr/>
        </p:nvSpPr>
        <p:spPr>
          <a:xfrm flipH="1">
            <a:off x="4758971" y="4926211"/>
            <a:ext cx="39213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imagen profesional se proyecta en todo acto público o privado.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www.xataka.com)</a:t>
            </a:r>
            <a:endParaRPr/>
          </a:p>
        </p:txBody>
      </p:sp>
      <p:pic>
        <p:nvPicPr>
          <p:cNvPr id="489" name="Google Shape;4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4"/>
            <a:ext cx="3925059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1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4">
            <a:alphaModFix/>
          </a:blip>
          <a:srcRect b="15358" l="0" r="0" t="0"/>
          <a:stretch/>
        </p:blipFill>
        <p:spPr>
          <a:xfrm>
            <a:off x="1638737" y="1107101"/>
            <a:ext cx="5862089" cy="2790996"/>
          </a:xfrm>
          <a:prstGeom prst="roundRect">
            <a:avLst>
              <a:gd fmla="val 13978" name="adj"/>
            </a:avLst>
          </a:prstGeom>
          <a:noFill/>
          <a:ln>
            <a:noFill/>
          </a:ln>
        </p:spPr>
      </p:pic>
      <p:sp>
        <p:nvSpPr>
          <p:cNvPr id="497" name="Google Shape;497;p41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41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499" name="Google Shape;499;p41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" name="Google Shape;50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41"/>
          <p:cNvSpPr txBox="1"/>
          <p:nvPr/>
        </p:nvSpPr>
        <p:spPr>
          <a:xfrm>
            <a:off x="1499337" y="4371232"/>
            <a:ext cx="60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IMPORTANCIA DE LA IMAGEN EMPRESARIAL Y PROFESIONAL </a:t>
            </a:r>
            <a:endParaRPr/>
          </a:p>
          <a:p>
            <a:pPr indent="2254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https://www.youtube.com/watch?v=6Os-yFgcuuk 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42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509" name="Google Shape;509;p42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" name="Google Shape;51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1" name="Google Shape;51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1279545" y="912813"/>
            <a:ext cx="5045500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los conceptos estudiados, los más importantes son los de profesión, profesionalismo y el de profesional.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profesión es la actividad habitual de una persona, generalmente para la que se ha preparado que, al ejercerla, tiene derecho a recibir una remuneración o salario.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profesionalismo corresponde a las destrezas, conductas, actitudes, conocimientos y habilidades que implica la competencia profesional e involucra las maneras de proceder que, de acuerdo con las normas culturales y socialmente preestablecidas, señalan que el desempeño profesional se realiza con honestidad, respeto hacia los demás, deseo de servicio, comprensión, prudencia, objetividad, actitud reflexiva, eficacia e integridad.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profesional es un titulado comprometido con los principios éticos y deontológicos y los valores de su profesión, cuya conducta se ciñe a dichos principios y valores.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4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00556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46331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4176685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1279545" y="912813"/>
            <a:ext cx="5295822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etapas de la profesión son: 1) Elegir una carrera. 2) Introducción al mundo laboral. 3) Desarrollo profesional. 4) Experto, manager, líder y gestor de proyectos. 5) Reinvención personal y profesional.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imagen pública es la consciente construcción, estimulación y manejo de una determinada percepción que ciertas personas, públicos o audiencias tendrán sobre una identidad personal específica, en un contexto y tiempo determinados, logrando una relación de beneficio mutuo.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824488"/>
            <a:ext cx="114138" cy="11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5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1279008" y="917823"/>
            <a:ext cx="5705992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Ferrater Mora, José. Diccionario de Filosofía. Buenos Aires, 1956.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Álvarez, Evelyn y otros. “Definición y desarrollo del concepto de Ocupación: ensayo sobre la experiencia de construcción teórica desde una identidad local”. En: Revista Chilena de Terapia Ocupacional, N° 7. Santiago, 2007.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Verdera, Francisco. El empleo en el Perú: un nuevo enfoque. Lima, 1983.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Gamero, Julio. "La informalidad laboral: entre los conceptos y las políticas públicas". En: Perú Hoy. El Perú subterráneo. Lima, 2013.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Asín Cala, Maribel y Daniel Fuentes Almaguer. “El desarrollo de la profesionalización pedagógica, una reflexión necesaria”. En: Revista de Investigación, Formación y Desarrollo, vol. 5, N° 3. Guayaquil, 2017. 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Lexico (Oxford Languages). En: https://bit.ly/3hobv3C. Búsqueda: mayo, 2021. </a:t>
            </a:r>
            <a:endParaRPr/>
          </a:p>
        </p:txBody>
      </p:sp>
      <p:pic>
        <p:nvPicPr>
          <p:cNvPr id="552" name="Google Shape;5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394185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6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60688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68305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32376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4185158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7"/>
          <p:cNvSpPr txBox="1"/>
          <p:nvPr/>
        </p:nvSpPr>
        <p:spPr>
          <a:xfrm>
            <a:off x="1279008" y="917823"/>
            <a:ext cx="5570679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Lexico (Oxford Languages). En: https://bit.ly/3uLs6Cd. Búsqueda: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mayo, 2021.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OMC de España. Profesión médica. Profesional médico.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Profesionalismo médico. Madrid, 2010.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Águila, Raúl. “Profesionalismo. ¿Profesional o profesionista?”.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Entorno ganadero, junio-julio. México, 2015.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Valiente Sandó, Pedro. Concepción sistémica de la superación de los directores de secundaria básica. Holguín (Cuba), 2001.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Hamui Sutton, Liz. Educación Médica y Profesionalismo. México, 2017.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Aguayo, Cecilia. Las Profesiones Modernas: Dilemas del Conocimiento y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Poder. Santiago, 2006.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9978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47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572" name="Google Shape;5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60688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902896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53099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965972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1279008" y="917823"/>
            <a:ext cx="5570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Loyola, Maurino M. Las 5 etapas de la vida profesional, ¿en cuál estás tú?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https://bit.ly/3ymG8MZ.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DRAE. En: https://dle.rae.es/cualidad?m=form. Búsqueda: mayo, 2021.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Anónimo. “10 cualidades indispensables para ser un buen profesional”.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América Economía (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https://www.americaeconomia.com/10-cualidades-indispensables-para-ser-un-buen-profesional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2011.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Simón, Estefanía. “Las 10 cualidades del gran profesional”.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Forbes (https://bit.ly/3ywn3YX), 2014.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Anónimo. “Las siete cualidades que distinguen a un profesional exitoso de uno común”. En: Capital Humano (https://bit.ly/3osp7MS), 2018.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Fernández, Braulio. “Competencias en la educación vocacional”. </a:t>
            </a:r>
            <a:b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Calidad en la Educación. N° 27. Santiago, 2019. </a:t>
            </a:r>
            <a:endParaRPr/>
          </a:p>
        </p:txBody>
      </p:sp>
      <p:pic>
        <p:nvPicPr>
          <p:cNvPr id="582" name="Google Shape;5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9978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4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587" name="Google Shape;5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042077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136768"/>
            <a:ext cx="103866" cy="1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774259"/>
            <a:ext cx="103866" cy="1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4423172"/>
            <a:ext cx="103866" cy="10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1279008" y="917823"/>
            <a:ext cx="5570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Acnur. Valores humanos: lista de los 7 más importantes. En: https://bit.ly/3gTFn7A. Madrid, 2017.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Piera Orts, Ana. “Análisis de la formación de las enfermeras”. En: Cultura de los cuidados, año II, N° 4. Alicante, 1998.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Delpueche, Sofía. “Los 10 obstáculos que impiden el desarrollo del talento”. En: RRHH Digital (https://bit.ly/3ypfOl9), 2016. </a:t>
            </a:r>
            <a:endParaRPr/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Meza Lueza, Jesús. “Introducción a la Construcción de la Imagen Profesional”. En: Perspectivas en Comunicación y Periodismo, N° 1. México, 2006. </a:t>
            </a:r>
            <a:endParaRPr/>
          </a:p>
        </p:txBody>
      </p:sp>
      <p:pic>
        <p:nvPicPr>
          <p:cNvPr id="597" name="Google Shape;5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619978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pic>
        <p:nvPicPr>
          <p:cNvPr id="602" name="Google Shape;6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276700"/>
            <a:ext cx="103866" cy="1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936418"/>
            <a:ext cx="103866" cy="10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507697" y="918763"/>
            <a:ext cx="3884916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VOCACIÓN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 vocación es una necesidad, un interés, un impulso que necesita satisfacerse. La verdadera vocación es aquella que permite al hombre autorrealizarse, le da oportunidad  de  desarrollar sus aptitudes y habilidades y le  permite reafirmar sus rasgos de personalidad. ”</a:t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VOCACIÓN, OCUPACIÓN Y EMPLEO </a:t>
            </a:r>
            <a:endParaRPr/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b="-1" l="0" r="0" t="-1"/>
          <a:stretch/>
        </p:blipFill>
        <p:spPr>
          <a:xfrm>
            <a:off x="4751388" y="481013"/>
            <a:ext cx="39243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VOCACIÓN, OCUPACIÓN Y EMPLEO </a:t>
            </a:r>
            <a:endParaRPr/>
          </a:p>
        </p:txBody>
      </p:sp>
      <p:sp>
        <p:nvSpPr>
          <p:cNvPr id="103" name="Google Shape;103;p6"/>
          <p:cNvSpPr txBox="1"/>
          <p:nvPr/>
        </p:nvSpPr>
        <p:spPr>
          <a:xfrm>
            <a:off x="507697" y="918763"/>
            <a:ext cx="388491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OCUPACIÓN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Comité de Ciencia de la Ocupación de la U. de Chile “propone como definición de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Ocupación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aquella actividad con sentido en la que la persona participa cotidianamente y que puede ser nombrada por la cultura”.</a:t>
            </a:r>
            <a:endParaRPr/>
          </a:p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/>
        </p:nvSpPr>
        <p:spPr>
          <a:xfrm flipH="1">
            <a:off x="4754354" y="4926211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de las ocupaciones más reconocidas es la de ama de casa. </a:t>
            </a:r>
            <a:b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Ser Padres)</a:t>
            </a:r>
            <a:endParaRPr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4" y="481014"/>
            <a:ext cx="3921334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tabla, persona, hombre, cuarto de hospital&#10;&#10;Descripción generada automáticamente"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5" y="481013"/>
            <a:ext cx="3921334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VOCACIÓN, OCUPACIÓN Y EMPLEO </a:t>
            </a:r>
            <a:endParaRPr/>
          </a:p>
        </p:txBody>
      </p:sp>
      <p:sp>
        <p:nvSpPr>
          <p:cNvPr id="113" name="Google Shape;113;p7"/>
          <p:cNvSpPr txBox="1"/>
          <p:nvPr/>
        </p:nvSpPr>
        <p:spPr>
          <a:xfrm>
            <a:off x="507697" y="918763"/>
            <a:ext cx="388491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EMPLEO </a:t>
            </a:r>
            <a:endParaRPr/>
          </a:p>
          <a:p>
            <a:pPr indent="0" lvl="0" marL="1172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Francisco Verdera “el empleo o los puestos de trabajo son sinónimos de empleos </a:t>
            </a: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asalariados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 </a:t>
            </a:r>
            <a:endParaRPr/>
          </a:p>
        </p:txBody>
      </p:sp>
      <p:sp>
        <p:nvSpPr>
          <p:cNvPr id="114" name="Google Shape;114;p7"/>
          <p:cNvSpPr txBox="1"/>
          <p:nvPr/>
        </p:nvSpPr>
        <p:spPr>
          <a:xfrm flipH="1">
            <a:off x="4754354" y="5080100"/>
            <a:ext cx="39174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 sea formal o informal, el empleado tiene un salario.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Comex)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1008062" y="3169972"/>
            <a:ext cx="5063554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PROFESIONALIZACIÓN, </a:t>
            </a:r>
            <a:r>
              <a:rPr b="1"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OFICIO Y PROFESIÓN</a:t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/>
        </p:nvSpPr>
        <p:spPr>
          <a:xfrm>
            <a:off x="507145" y="916721"/>
            <a:ext cx="339734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OFICIO </a:t>
            </a:r>
            <a:endParaRPr/>
          </a:p>
          <a:p>
            <a:pPr indent="-168275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 laboral habitual, especialmente la que requiere habilidad manual o esfuerzo físico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82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“Dominio o conocimiento de la propia actividad laboral”. </a:t>
            </a:r>
            <a:endParaRPr/>
          </a:p>
          <a:p>
            <a:pPr indent="-66675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503237" y="377440"/>
            <a:ext cx="47867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ES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PROFESIONALIZACIÓN, OFICIO Y PROFESIÓN</a:t>
            </a:r>
            <a:endParaRPr/>
          </a:p>
        </p:txBody>
      </p:sp>
      <p:sp>
        <p:nvSpPr>
          <p:cNvPr id="130" name="Google Shape;130;p9"/>
          <p:cNvSpPr txBox="1"/>
          <p:nvPr/>
        </p:nvSpPr>
        <p:spPr>
          <a:xfrm flipH="1">
            <a:off x="4754354" y="4925079"/>
            <a:ext cx="3917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diferencia de una profesión, un oficio requiere habilidad manual o esfuerzo físico. </a:t>
            </a: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TV Perú)</a:t>
            </a:r>
            <a:endParaRPr/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354" y="485969"/>
            <a:ext cx="3921334" cy="438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95511EBA-73B2-4163-BA80-A21B56EBF2A4</vt:lpwstr>
  </property>
  <property fmtid="{D5CDD505-2E9C-101B-9397-08002B2CF9AE}" pid="3" name="ArticulatePath">
    <vt:lpwstr>30107-S05-2021-PPT</vt:lpwstr>
  </property>
</Properties>
</file>